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handoutMasterIdLst>
    <p:handoutMasterId r:id="rId19"/>
  </p:handoutMasterIdLst>
  <p:sldIdLst>
    <p:sldId id="261" r:id="rId2"/>
    <p:sldId id="259" r:id="rId3"/>
    <p:sldId id="260" r:id="rId4"/>
    <p:sldId id="277" r:id="rId5"/>
    <p:sldId id="262" r:id="rId6"/>
    <p:sldId id="275" r:id="rId7"/>
    <p:sldId id="271" r:id="rId8"/>
    <p:sldId id="264" r:id="rId9"/>
    <p:sldId id="265" r:id="rId10"/>
    <p:sldId id="266" r:id="rId11"/>
    <p:sldId id="279" r:id="rId12"/>
    <p:sldId id="257" r:id="rId13"/>
    <p:sldId id="269" r:id="rId14"/>
    <p:sldId id="267" r:id="rId15"/>
    <p:sldId id="276" r:id="rId16"/>
    <p:sldId id="274" r:id="rId17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CC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4369" autoAdjust="0"/>
  </p:normalViewPr>
  <p:slideViewPr>
    <p:cSldViewPr>
      <p:cViewPr varScale="1">
        <p:scale>
          <a:sx n="61" d="100"/>
          <a:sy n="61" d="100"/>
        </p:scale>
        <p:origin x="165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99" cy="496887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399" cy="496887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A0E5B21A-8D01-4638-8159-351A32E54238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399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399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6C4CE76E-D680-4BCF-B198-BC015F98F7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933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8" cy="496411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8" cy="496411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16FA8EBF-D9FA-4054-9BE2-289AB5F889B5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9" y="4715908"/>
            <a:ext cx="5438140" cy="4467701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58" cy="496411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8" cy="496411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B3D15B1E-B5E3-4E09-8D2C-591B19397F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31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852" indent="-285712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850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9998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12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26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40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549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687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DF9925B-4078-4738-9D0E-A7F9710FBDC9}" type="slidenum">
              <a:rPr lang="de-DE" altLang="de-DE" sz="1200"/>
              <a:pPr/>
              <a:t>2</a:t>
            </a:fld>
            <a:endParaRPr lang="de-DE" altLang="de-DE" sz="1200" dirty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ea typeface="ＭＳ Ｐゴシック" pitchFamily="34" charset="-128"/>
            </a:endParaRPr>
          </a:p>
        </p:txBody>
      </p:sp>
      <p:sp>
        <p:nvSpPr>
          <p:cNvPr id="327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852" indent="-285712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850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9998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12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26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40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549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687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B91878F-55AC-4CC4-8658-801A5365D84E}" type="slidenum">
              <a:rPr lang="de-DE" altLang="de-DE" sz="1200"/>
              <a:pPr/>
              <a:t>3</a:t>
            </a:fld>
            <a:endParaRPr lang="de-DE" altLang="de-DE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852" indent="-285712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850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9998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12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26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40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549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687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576265B9-6FD4-435F-A225-7084EBE790AC}" type="slidenum">
              <a:rPr lang="de-DE" altLang="de-DE" sz="1200"/>
              <a:pPr/>
              <a:t>5</a:t>
            </a:fld>
            <a:endParaRPr lang="de-DE" altLang="de-DE" sz="1200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altLang="de-DE" dirty="0"/>
              <a:t>Lernvoraussetzung: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Hat das Kind Geschwister?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Wie lange besucht es schon einen Kindergarten?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Gibt es </a:t>
            </a:r>
            <a:r>
              <a:rPr lang="de-DE" altLang="de-DE" dirty="0" err="1"/>
              <a:t>Allegien</a:t>
            </a:r>
            <a:r>
              <a:rPr lang="de-DE" altLang="de-DE" dirty="0"/>
              <a:t>/Krankheiten/Sehschwäche</a:t>
            </a:r>
          </a:p>
          <a:p>
            <a:pPr eaLnBrk="1" hangingPunct="1"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Erfahrungen im Lernen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Besucht es zum Kindergarten noch andere </a:t>
            </a:r>
            <a:r>
              <a:rPr lang="de-DE" altLang="de-DE" dirty="0" err="1"/>
              <a:t>Instituationen</a:t>
            </a:r>
            <a:r>
              <a:rPr lang="de-DE" altLang="de-DE" dirty="0"/>
              <a:t>: Sportverein, Musikschule, </a:t>
            </a:r>
            <a:r>
              <a:rPr lang="de-DE" altLang="de-DE" dirty="0" err="1"/>
              <a:t>Kontiki</a:t>
            </a:r>
            <a:r>
              <a:rPr lang="de-DE" altLang="de-DE" dirty="0"/>
              <a:t>, </a:t>
            </a:r>
            <a:r>
              <a:rPr lang="de-DE" altLang="de-DE" dirty="0" err="1"/>
              <a:t>FbS</a:t>
            </a:r>
            <a:endParaRPr lang="de-DE" altLang="de-DE" dirty="0"/>
          </a:p>
          <a:p>
            <a:pPr eaLnBrk="1" hangingPunct="1"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Sprache: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Muttersprache/ Fremdsprache</a:t>
            </a:r>
          </a:p>
          <a:p>
            <a:pPr marL="171428" indent="-171428">
              <a:buFontTx/>
              <a:buChar char="-"/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Alter: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Gleicher Jahrgang = gleicher Wissens und Lernstand</a:t>
            </a:r>
          </a:p>
          <a:p>
            <a:pPr marL="171428" indent="-171428">
              <a:buFontTx/>
              <a:buChar char="-"/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Lust am Lernen: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Hängt auch von der Vorerfahrungen ab. 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Wie schnell wurde Dinge gelernt? 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Wie viel Unterstützung benötigt dieses Kind?</a:t>
            </a:r>
          </a:p>
          <a:p>
            <a:pPr eaLnBrk="1" hangingPunct="1"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Vorwissen: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Kann es schon Lesen?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Kann es schon Rechnen?</a:t>
            </a:r>
          </a:p>
          <a:p>
            <a:pPr marL="171428" indent="-171428">
              <a:buFontTx/>
              <a:buChar char="-"/>
              <a:defRPr/>
            </a:pPr>
            <a:r>
              <a:rPr lang="de-DE" altLang="de-DE" dirty="0"/>
              <a:t>Wie geschickt ist der Umgang mit dem Stift/Schere?</a:t>
            </a:r>
          </a:p>
          <a:p>
            <a:pPr marL="171428" indent="-171428">
              <a:buFontTx/>
              <a:buChar char="-"/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Pfeil: Aus diesen Gründen ist es uns als Schule wichtig: „Nicht allen das Gleiche, sondern jedem das Seine!“</a:t>
            </a:r>
          </a:p>
          <a:p>
            <a:pPr eaLnBrk="1" hangingPunct="1"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Und wenn man nach diesem Prinzip an das Kind herangeht ist es nicht richtig alle Kinder mit dem </a:t>
            </a:r>
            <a:r>
              <a:rPr lang="de-DE" altLang="de-DE" dirty="0" err="1"/>
              <a:t>selbern</a:t>
            </a:r>
            <a:r>
              <a:rPr lang="de-DE" altLang="de-DE" dirty="0"/>
              <a:t> Maßstab zu beurteilen aus diesem Grund war es für unsere Schule nur die logische Schlussfolgerung für eine Grundschule ohne Noten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DE" altLang="de-DE" dirty="0">
                <a:ea typeface="ＭＳ Ｐゴシック" pitchFamily="34" charset="-128"/>
              </a:rPr>
              <a:t>sagt Schulleiter </a:t>
            </a:r>
          </a:p>
        </p:txBody>
      </p:sp>
      <p:sp>
        <p:nvSpPr>
          <p:cNvPr id="440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852" indent="-285712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850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9998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12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26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40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549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687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2664D87-ADB7-405D-96B5-029218A24E31}" type="slidenum">
              <a:rPr lang="de-DE" altLang="de-DE" sz="1200"/>
              <a:pPr/>
              <a:t>12</a:t>
            </a:fld>
            <a:endParaRPr lang="de-DE" altLang="de-DE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>
              <a:ea typeface="ＭＳ Ｐゴシック" pitchFamily="34" charset="-128"/>
            </a:endParaRPr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852" indent="-285712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850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9998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12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26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40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549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687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5F94CE2-74DB-4596-9BF8-AE3CC50A7D3A}" type="slidenum">
              <a:rPr lang="de-DE" altLang="de-DE" sz="1200"/>
              <a:pPr/>
              <a:t>13</a:t>
            </a:fld>
            <a:endParaRPr lang="de-DE" altLang="de-DE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852" indent="-285712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850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9998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129" indent="-22857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26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408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549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687" indent="-22857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C88C3E3-2129-4FE8-B693-27957B11933A}" type="slidenum">
              <a:rPr lang="de-DE" altLang="de-DE" sz="1200"/>
              <a:pPr/>
              <a:t>14</a:t>
            </a:fld>
            <a:endParaRPr lang="de-DE" altLang="de-DE" sz="1200" dirty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DFF087-016E-4E69-8496-1551B0714CD1}" type="datetime1">
              <a:rPr lang="de-DE" smtClean="0"/>
              <a:t>04.03.2021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4BEE-4099-4BE0-8D6D-478F540FD279}" type="datetime1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A189-6778-4699-B395-F2134218E691}" type="datetime1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2E86-5312-4DFA-80A5-A33B9C920C6C}" type="datetime1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21E-8787-43F3-8879-02D673E1A66C}" type="datetime1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2AD-F91E-45ED-9E00-D0284D7D3555}" type="datetime1">
              <a:rPr lang="de-DE" smtClean="0"/>
              <a:t>04.03.2021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B027A-7E71-4F59-A2D5-6C98B8D7DD0F}" type="datetime1">
              <a:rPr lang="de-DE" smtClean="0"/>
              <a:t>04.03.2021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80AB-4201-49AA-B9CF-63D2846F3FED}" type="datetime1">
              <a:rPr lang="de-DE" smtClean="0"/>
              <a:t>04.03.2021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104BC-4A94-46A4-987A-4E1C13A6FCB9}" type="datetime1">
              <a:rPr lang="de-DE" smtClean="0"/>
              <a:t>04.03.2021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932459C-71E8-4DDE-810A-1A685F74E57E}" type="datetime1">
              <a:rPr lang="de-DE" smtClean="0"/>
              <a:t>04.03.2021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6B4A58-13D1-449A-9D98-241D9EBB2CD0}" type="datetime1">
              <a:rPr lang="de-DE" smtClean="0"/>
              <a:t>04.03.2021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5E9EFF"/>
            </a:gs>
            <a:gs pos="60000">
              <a:srgbClr val="85C2FF">
                <a:alpha val="10000"/>
                <a:lumMod val="57000"/>
                <a:lumOff val="43000"/>
              </a:srgbClr>
            </a:gs>
            <a:gs pos="83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1AF365-DB07-4796-B8A8-43EE87D3E9AA}" type="datetime1">
              <a:rPr lang="de-DE" smtClean="0"/>
              <a:t>04.03.2021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de-DE"/>
              <a:t>Claudia Glück - Kooperationslehrerin- Grundschule Burgrieden</a:t>
            </a:r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122148-B32C-4CB4-B9AC-E07897767147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63556" y="2132856"/>
            <a:ext cx="7772400" cy="1829761"/>
          </a:xfrm>
        </p:spPr>
        <p:txBody>
          <a:bodyPr/>
          <a:lstStyle/>
          <a:p>
            <a:pPr algn="ctr"/>
            <a:r>
              <a:rPr lang="de-DE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Grundschule Burgrieden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4013402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de-DE" sz="3200" b="1" dirty="0">
                <a:solidFill>
                  <a:schemeClr val="accent2">
                    <a:lumMod val="75000"/>
                  </a:schemeClr>
                </a:solidFill>
                <a:latin typeface="ABeeZee" panose="02000000000000000000" pitchFamily="2" charset="0"/>
              </a:rPr>
              <a:t>Herzlich Willkommen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48680"/>
            <a:ext cx="4536504" cy="229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0" y="548679"/>
            <a:ext cx="2466975" cy="194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050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87208" cy="994122"/>
          </a:xfr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de-DE" sz="2700" dirty="0">
                <a:solidFill>
                  <a:srgbClr val="0070C0"/>
                </a:solidFill>
              </a:rPr>
              <a:t>Damit der Start gut gelingt</a:t>
            </a:r>
            <a:br>
              <a:rPr lang="de-DE" sz="2700" dirty="0">
                <a:solidFill>
                  <a:srgbClr val="0070C0"/>
                </a:solidFill>
              </a:rPr>
            </a:br>
            <a:r>
              <a:rPr lang="de-DE" sz="3200" dirty="0">
                <a:solidFill>
                  <a:srgbClr val="0070C0"/>
                </a:solidFill>
              </a:rPr>
              <a:t>Kognitive Voraussetzungen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40188" cy="474067"/>
          </a:xfrm>
        </p:spPr>
        <p:txBody>
          <a:bodyPr/>
          <a:lstStyle/>
          <a:p>
            <a:r>
              <a:rPr lang="de-DE" dirty="0"/>
              <a:t>Mein Kind kann...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060848"/>
            <a:ext cx="4040188" cy="4065315"/>
          </a:xfrm>
        </p:spPr>
        <p:txBody>
          <a:bodyPr>
            <a:normAutofit/>
          </a:bodyPr>
          <a:lstStyle/>
          <a:p>
            <a:r>
              <a:rPr lang="de-DE" sz="2000" b="1" dirty="0"/>
              <a:t> sprachlich</a:t>
            </a:r>
          </a:p>
          <a:p>
            <a:pPr lvl="1"/>
            <a:r>
              <a:rPr lang="de-DE" sz="1800" dirty="0"/>
              <a:t>in ganzen Sätzen sprechen</a:t>
            </a:r>
          </a:p>
          <a:p>
            <a:pPr lvl="1"/>
            <a:r>
              <a:rPr lang="de-DE" sz="1800" dirty="0"/>
              <a:t>richtig sprechen (</a:t>
            </a:r>
            <a:r>
              <a:rPr lang="de-DE" sz="1600" i="1" dirty="0"/>
              <a:t>keine Babysprache)</a:t>
            </a:r>
          </a:p>
          <a:p>
            <a:pPr lvl="1"/>
            <a:r>
              <a:rPr lang="de-DE" sz="1800" dirty="0"/>
              <a:t>nacherzählen</a:t>
            </a:r>
          </a:p>
          <a:p>
            <a:pPr lvl="1"/>
            <a:r>
              <a:rPr lang="de-DE" sz="1800" dirty="0"/>
              <a:t>Anweisungen merken u. befolgen</a:t>
            </a:r>
          </a:p>
          <a:p>
            <a:r>
              <a:rPr lang="de-DE" sz="2000" b="1" dirty="0"/>
              <a:t>mathematisch</a:t>
            </a:r>
          </a:p>
          <a:p>
            <a:pPr lvl="1"/>
            <a:r>
              <a:rPr lang="de-DE" sz="1800" dirty="0"/>
              <a:t>bis 20 zählen (evtl. rückwärts)</a:t>
            </a:r>
          </a:p>
          <a:p>
            <a:pPr lvl="1"/>
            <a:r>
              <a:rPr lang="de-DE" sz="1800" dirty="0"/>
              <a:t>Mengen bis 4/5 simultan </a:t>
            </a:r>
            <a:br>
              <a:rPr lang="de-DE" sz="1800" dirty="0"/>
            </a:br>
            <a:r>
              <a:rPr lang="de-DE" sz="1800" dirty="0"/>
              <a:t>(= auf einen Blick) erfassen</a:t>
            </a:r>
          </a:p>
          <a:p>
            <a:pPr lvl="1"/>
            <a:r>
              <a:rPr lang="de-DE" sz="1800" dirty="0"/>
              <a:t>sich kleine Mengen vorstellen</a:t>
            </a:r>
          </a:p>
          <a:p>
            <a:pPr lvl="1"/>
            <a:r>
              <a:rPr lang="de-DE" sz="1800" dirty="0"/>
              <a:t>Formen benennen</a:t>
            </a:r>
          </a:p>
          <a:p>
            <a:pPr lvl="1"/>
            <a:r>
              <a:rPr lang="de-DE" sz="1800" dirty="0"/>
              <a:t>links / rechts unterscheiden </a:t>
            </a:r>
          </a:p>
          <a:p>
            <a:pPr lvl="1"/>
            <a:endParaRPr lang="de-DE" sz="1800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4008" y="1556792"/>
            <a:ext cx="4041775" cy="474067"/>
          </a:xfrm>
        </p:spPr>
        <p:txBody>
          <a:bodyPr>
            <a:normAutofit fontScale="92500"/>
          </a:bodyPr>
          <a:lstStyle/>
          <a:p>
            <a:r>
              <a:rPr lang="de-DE" dirty="0"/>
              <a:t>Wie kann ich mein Kind fördern…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19463" cy="4392488"/>
          </a:xfrm>
        </p:spPr>
        <p:txBody>
          <a:bodyPr>
            <a:normAutofit/>
          </a:bodyPr>
          <a:lstStyle/>
          <a:p>
            <a:r>
              <a:rPr lang="de-DE" sz="1800" b="1" dirty="0"/>
              <a:t>Tägliche Vorlesezeiten </a:t>
            </a:r>
            <a:br>
              <a:rPr lang="de-DE" sz="1800" dirty="0"/>
            </a:br>
            <a:r>
              <a:rPr lang="de-DE" sz="1800" dirty="0"/>
              <a:t>- nacherzählen lassen</a:t>
            </a:r>
            <a:br>
              <a:rPr lang="de-DE" sz="1800" dirty="0"/>
            </a:br>
            <a:r>
              <a:rPr lang="de-DE" sz="1800" dirty="0"/>
              <a:t>- Fragen zum Text beantworten lassen</a:t>
            </a:r>
          </a:p>
          <a:p>
            <a:r>
              <a:rPr lang="de-DE" sz="1800" dirty="0"/>
              <a:t>Bibliothek besuchen </a:t>
            </a:r>
          </a:p>
          <a:p>
            <a:r>
              <a:rPr lang="de-DE" sz="1800" dirty="0"/>
              <a:t>Lieder singen</a:t>
            </a:r>
          </a:p>
          <a:p>
            <a:r>
              <a:rPr lang="de-DE" sz="1800" dirty="0"/>
              <a:t>Reime sprechen /  Wörter klatschen </a:t>
            </a:r>
          </a:p>
          <a:p>
            <a:r>
              <a:rPr lang="de-DE" sz="1800" dirty="0"/>
              <a:t>Dinge nach Größe, Farbe ,Anzahl ordnen</a:t>
            </a:r>
          </a:p>
          <a:p>
            <a:r>
              <a:rPr lang="de-DE" sz="1800" dirty="0"/>
              <a:t>Muster legen</a:t>
            </a:r>
          </a:p>
          <a:p>
            <a:r>
              <a:rPr lang="de-DE" sz="1800" dirty="0"/>
              <a:t>Dinge zählen lassen</a:t>
            </a:r>
          </a:p>
          <a:p>
            <a:r>
              <a:rPr lang="de-DE" sz="1800" dirty="0"/>
              <a:t>Tisch decken (verteilen)</a:t>
            </a:r>
          </a:p>
          <a:p>
            <a:r>
              <a:rPr lang="de-DE" sz="1800" dirty="0"/>
              <a:t>Beim Einkauf selber bezahlen lassen</a:t>
            </a:r>
          </a:p>
          <a:p>
            <a:r>
              <a:rPr lang="de-DE" sz="1800" dirty="0"/>
              <a:t>Würfelspiele</a:t>
            </a:r>
          </a:p>
          <a:p>
            <a:r>
              <a:rPr lang="de-DE" sz="1800" dirty="0"/>
              <a:t>Farben/Formen benennen </a:t>
            </a:r>
            <a:br>
              <a:rPr lang="de-DE" sz="1800" dirty="0"/>
            </a:br>
            <a:r>
              <a:rPr lang="de-DE" sz="1800" dirty="0"/>
              <a:t>(Ich sehe was, …)</a:t>
            </a:r>
          </a:p>
          <a:p>
            <a:pPr marL="109728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561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374058" y="2656536"/>
            <a:ext cx="8363272" cy="3658411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Bitte buchstabieren Sie </a:t>
            </a:r>
            <a:r>
              <a:rPr lang="de-DE" u="sng" dirty="0"/>
              <a:t>nicht</a:t>
            </a:r>
            <a:r>
              <a:rPr lang="de-DE" dirty="0"/>
              <a:t> mit Ihrem Kind, </a:t>
            </a:r>
          </a:p>
          <a:p>
            <a:pPr marL="109728" indent="0">
              <a:buNone/>
            </a:pPr>
            <a:r>
              <a:rPr lang="de-DE" dirty="0"/>
              <a:t>    sondern </a:t>
            </a:r>
            <a:r>
              <a:rPr lang="de-DE" b="1" dirty="0"/>
              <a:t>lautieren Sie</a:t>
            </a:r>
            <a:r>
              <a:rPr lang="de-DE" dirty="0"/>
              <a:t>.</a:t>
            </a:r>
          </a:p>
          <a:p>
            <a:pPr marL="109728" indent="0">
              <a:buNone/>
            </a:pPr>
            <a:r>
              <a:rPr lang="de-DE" dirty="0"/>
              <a:t>    Beispiel:   </a:t>
            </a:r>
            <a:r>
              <a:rPr lang="de-DE" b="1" dirty="0"/>
              <a:t>Beate  =&gt;</a:t>
            </a:r>
            <a:r>
              <a:rPr lang="de-DE" dirty="0"/>
              <a:t>  B -  e -  a -  t -  e    (Laute sprechen)</a:t>
            </a:r>
          </a:p>
          <a:p>
            <a:pPr marL="109728" indent="0">
              <a:buNone/>
            </a:pPr>
            <a:endParaRPr lang="de-DE" dirty="0"/>
          </a:p>
          <a:p>
            <a:pPr marL="109728" indent="0">
              <a:buNone/>
            </a:pPr>
            <a:r>
              <a:rPr lang="de-DE" b="1" dirty="0"/>
              <a:t>    Nicht</a:t>
            </a:r>
            <a:r>
              <a:rPr lang="de-DE" dirty="0"/>
              <a:t> buchstabieren:   </a:t>
            </a:r>
            <a:r>
              <a:rPr lang="de-DE" dirty="0" err="1"/>
              <a:t>Be</a:t>
            </a:r>
            <a:r>
              <a:rPr lang="de-DE" dirty="0"/>
              <a:t>   e   a   </a:t>
            </a:r>
            <a:r>
              <a:rPr lang="de-DE" dirty="0" err="1"/>
              <a:t>te</a:t>
            </a:r>
            <a:r>
              <a:rPr lang="de-DE" dirty="0"/>
              <a:t>   e,</a:t>
            </a:r>
          </a:p>
          <a:p>
            <a:pPr marL="109728" indent="0">
              <a:buNone/>
            </a:pPr>
            <a:r>
              <a:rPr lang="de-DE" dirty="0"/>
              <a:t>  </a:t>
            </a:r>
          </a:p>
          <a:p>
            <a:pPr marL="109728" indent="0">
              <a:buNone/>
            </a:pPr>
            <a:r>
              <a:rPr lang="de-DE" dirty="0"/>
              <a:t>    ansonsten schreibt das Kind Beate so:  Bat </a:t>
            </a:r>
          </a:p>
          <a:p>
            <a:pPr marL="109728" indent="0">
              <a:buNone/>
            </a:pPr>
            <a:r>
              <a:rPr lang="de-DE" dirty="0"/>
              <a:t>                                                                         (</a:t>
            </a:r>
            <a:r>
              <a:rPr lang="de-DE" dirty="0" err="1"/>
              <a:t>Be</a:t>
            </a:r>
            <a:r>
              <a:rPr lang="de-DE" dirty="0"/>
              <a:t>-a-</a:t>
            </a:r>
            <a:r>
              <a:rPr lang="de-DE" dirty="0" err="1"/>
              <a:t>te</a:t>
            </a:r>
            <a:r>
              <a:rPr lang="de-DE" dirty="0"/>
              <a:t>)   </a:t>
            </a:r>
          </a:p>
          <a:p>
            <a:pPr marL="109728" indent="0">
              <a:buNone/>
            </a:pPr>
            <a:r>
              <a:rPr lang="de-DE" dirty="0"/>
              <a:t>                      </a:t>
            </a:r>
            <a:endParaRPr lang="de-DE" b="1" dirty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de-DE" dirty="0"/>
              <a:t>Das sollten Sie beachten: 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3962081" y="3645024"/>
            <a:ext cx="2194095" cy="50405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flipV="1">
            <a:off x="3962081" y="3645024"/>
            <a:ext cx="2194095" cy="626368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Grafik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231" y="2060848"/>
            <a:ext cx="1369099" cy="1224136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34" b="17782"/>
          <a:stretch/>
        </p:blipFill>
        <p:spPr>
          <a:xfrm>
            <a:off x="6409837" y="4684542"/>
            <a:ext cx="927547" cy="66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18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>
          <a:xfrm>
            <a:off x="361375" y="274638"/>
            <a:ext cx="8325425" cy="106613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/>
            <a:r>
              <a:rPr lang="de-DE" altLang="de-DE" u="sng" dirty="0">
                <a:solidFill>
                  <a:srgbClr val="0070C0"/>
                </a:solidFill>
              </a:rPr>
              <a:t>Betreuungs-/Ganztagesangebot</a:t>
            </a:r>
          </a:p>
        </p:txBody>
      </p:sp>
      <p:sp>
        <p:nvSpPr>
          <p:cNvPr id="20484" name="Textfeld 4"/>
          <p:cNvSpPr txBox="1">
            <a:spLocks noChangeArrowheads="1"/>
          </p:cNvSpPr>
          <p:nvPr/>
        </p:nvSpPr>
        <p:spPr bwMode="auto">
          <a:xfrm>
            <a:off x="361375" y="1411961"/>
            <a:ext cx="8546029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2"/>
            <a:r>
              <a:rPr lang="de-DE" altLang="de-DE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Verlässliche Grundschule </a:t>
            </a:r>
            <a:r>
              <a:rPr lang="de-DE" altLang="de-DE" sz="1800" dirty="0">
                <a:latin typeface="+mn-lt"/>
              </a:rPr>
              <a:t>  </a:t>
            </a:r>
            <a:r>
              <a:rPr lang="de-DE" altLang="de-DE" dirty="0">
                <a:latin typeface="+mn-lt"/>
              </a:rPr>
              <a:t>(kostenpflichtig: 2 € pro Stunde)</a:t>
            </a:r>
            <a:endParaRPr lang="de-DE" altLang="de-DE" b="1" i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lvl="2"/>
            <a:r>
              <a:rPr lang="de-DE" altLang="de-DE" dirty="0">
                <a:latin typeface="+mn-lt"/>
              </a:rPr>
              <a:t>                      Frühbetreuung: 7.30 - 8.30 Uhr    </a:t>
            </a:r>
            <a:br>
              <a:rPr lang="de-DE" altLang="de-DE" dirty="0">
                <a:latin typeface="+mn-lt"/>
              </a:rPr>
            </a:br>
            <a:r>
              <a:rPr lang="de-DE" altLang="de-DE" dirty="0">
                <a:latin typeface="+mn-lt"/>
              </a:rPr>
              <a:t>                Mittagsbetreuung: 12.05 - 13.00 Uhr </a:t>
            </a:r>
            <a:r>
              <a:rPr lang="de-DE" altLang="de-DE" b="1" i="1" dirty="0">
                <a:latin typeface="+mn-lt"/>
              </a:rPr>
              <a:t> </a:t>
            </a:r>
          </a:p>
          <a:p>
            <a:pPr algn="l"/>
            <a:r>
              <a:rPr lang="de-DE" altLang="de-DE" sz="2400" b="1" dirty="0">
                <a:latin typeface="+mn-lt"/>
              </a:rPr>
              <a:t>Mittagsaufsicht </a:t>
            </a:r>
            <a:endParaRPr lang="de-DE" altLang="de-DE" sz="1800" b="1" dirty="0">
              <a:latin typeface="+mn-lt"/>
            </a:endParaRPr>
          </a:p>
          <a:p>
            <a:r>
              <a:rPr lang="de-DE" altLang="de-DE" sz="1800" dirty="0">
                <a:latin typeface="+mn-lt"/>
              </a:rPr>
              <a:t>                                               </a:t>
            </a:r>
            <a:r>
              <a:rPr lang="de-DE" altLang="de-DE" dirty="0">
                <a:latin typeface="+mn-lt"/>
              </a:rPr>
              <a:t>Mittagessen: 13 Uhr</a:t>
            </a:r>
          </a:p>
          <a:p>
            <a:r>
              <a:rPr lang="de-DE" altLang="de-DE" dirty="0">
                <a:latin typeface="+mn-lt"/>
              </a:rPr>
              <a:t>                     Hausaufgabenbetreuung: 13.30 - 14.30 Uhr  </a:t>
            </a:r>
            <a:endParaRPr lang="de-DE" altLang="de-DE" b="1" i="1" dirty="0">
              <a:latin typeface="+mn-lt"/>
            </a:endParaRPr>
          </a:p>
          <a:p>
            <a:r>
              <a:rPr lang="de-DE" altLang="de-DE" sz="2400" b="1" dirty="0">
                <a:latin typeface="+mn-lt"/>
              </a:rPr>
              <a:t>Ganztagesangebot</a:t>
            </a:r>
            <a:r>
              <a:rPr lang="de-DE" altLang="de-DE" sz="2400" b="1" i="1" dirty="0">
                <a:latin typeface="+mn-lt"/>
              </a:rPr>
              <a:t> </a:t>
            </a:r>
            <a:r>
              <a:rPr lang="de-DE" altLang="de-DE" dirty="0">
                <a:latin typeface="+mn-lt"/>
              </a:rPr>
              <a:t>(kostenlos)      14.30 bis 16.05 Uhr</a:t>
            </a:r>
            <a:endParaRPr lang="de-DE" altLang="de-DE" dirty="0"/>
          </a:p>
        </p:txBody>
      </p:sp>
      <p:pic>
        <p:nvPicPr>
          <p:cNvPr id="20485" name="Grafik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26"/>
          <a:stretch/>
        </p:blipFill>
        <p:spPr bwMode="auto">
          <a:xfrm>
            <a:off x="5292080" y="4509120"/>
            <a:ext cx="3249612" cy="206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731" y="4112276"/>
            <a:ext cx="1716087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Grafi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818" y="4326589"/>
            <a:ext cx="2481262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65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352928" cy="10801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altLang="de-DE" dirty="0">
                <a:solidFill>
                  <a:srgbClr val="0070C0"/>
                </a:solidFill>
              </a:rPr>
              <a:t>Schulanmeldung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43608" y="1700808"/>
            <a:ext cx="6400800" cy="388843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r>
              <a:rPr lang="de-DE" sz="2000" dirty="0"/>
              <a:t>Bitte  </a:t>
            </a:r>
            <a:r>
              <a:rPr lang="de-DE" sz="2000" b="1" dirty="0"/>
              <a:t>schriftlich vom ____________</a:t>
            </a:r>
            <a:endParaRPr lang="de-DE" sz="2000" dirty="0"/>
          </a:p>
          <a:p>
            <a:pPr algn="l">
              <a:defRPr/>
            </a:pPr>
            <a:r>
              <a:rPr lang="de-DE" sz="2000" b="1" dirty="0"/>
              <a:t>      Benötigte Unterlagen: </a:t>
            </a:r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r>
              <a:rPr lang="de-DE" sz="2000" dirty="0"/>
              <a:t>Kopie Geburtsurkunde / Familienstammbuch</a:t>
            </a:r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r>
              <a:rPr lang="de-DE" sz="2000" dirty="0"/>
              <a:t>Kopie </a:t>
            </a:r>
            <a:r>
              <a:rPr lang="de-DE" sz="2000" dirty="0" err="1"/>
              <a:t>Impfbuch</a:t>
            </a:r>
            <a:r>
              <a:rPr lang="de-DE" sz="2000" dirty="0"/>
              <a:t> (Nachweis: Masernimpfung)</a:t>
            </a:r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r>
              <a:rPr lang="de-DE" sz="2000" dirty="0"/>
              <a:t>ggf. Bescheinigung über das Sorgerecht</a:t>
            </a:r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endParaRPr lang="de-DE" sz="2000" dirty="0"/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r>
              <a:rPr lang="de-DE" sz="2000" b="1" dirty="0"/>
              <a:t>Rückstellungen</a:t>
            </a:r>
            <a:r>
              <a:rPr lang="de-DE" sz="2000" dirty="0"/>
              <a:t> bitte telefonisch oder persönlich bei der Schulleitung beantragen</a:t>
            </a:r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r>
              <a:rPr lang="de-DE" sz="2000" b="1" dirty="0"/>
              <a:t>Schulbezirkswechsel</a:t>
            </a:r>
            <a:r>
              <a:rPr lang="de-DE" sz="2000" dirty="0"/>
              <a:t> (am Wohnort) beantragen!</a:t>
            </a:r>
          </a:p>
          <a:p>
            <a:pPr marL="342900" indent="-342900" algn="l">
              <a:buFontTx/>
              <a:buAutoNum type="arabicPeriod"/>
              <a:defRPr/>
            </a:pPr>
            <a:endParaRPr lang="de-DE" sz="1800" dirty="0"/>
          </a:p>
          <a:p>
            <a:pPr marL="342900" indent="-342900" algn="l">
              <a:buFontTx/>
              <a:buAutoNum type="arabicPeriod"/>
              <a:defRPr/>
            </a:pPr>
            <a:endParaRPr lang="de-DE" sz="1800" dirty="0"/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endParaRPr lang="de-DE" sz="2400" dirty="0"/>
          </a:p>
          <a:p>
            <a:pPr marL="342900" indent="-342900" algn="l">
              <a:buFont typeface="Wingdings" panose="05000000000000000000" pitchFamily="2" charset="2"/>
              <a:buChar char="Ø"/>
              <a:defRPr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7244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50081" y="404664"/>
            <a:ext cx="8243094" cy="115212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/>
            <a:r>
              <a:rPr lang="de-DE" altLang="de-DE" dirty="0">
                <a:solidFill>
                  <a:srgbClr val="0070C0"/>
                </a:solidFill>
              </a:rPr>
              <a:t>Schuladresse</a:t>
            </a:r>
          </a:p>
        </p:txBody>
      </p:sp>
      <p:sp>
        <p:nvSpPr>
          <p:cNvPr id="4099" name="Text Box 17"/>
          <p:cNvSpPr txBox="1">
            <a:spLocks noChangeArrowheads="1"/>
          </p:cNvSpPr>
          <p:nvPr/>
        </p:nvSpPr>
        <p:spPr bwMode="auto">
          <a:xfrm>
            <a:off x="395288" y="2060575"/>
            <a:ext cx="820896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+mn-lt"/>
              </a:rPr>
              <a:t>Grundschule Burgrieden    		    Tel.: 07392/96992   -  0</a:t>
            </a:r>
            <a:br>
              <a:rPr lang="de-DE" altLang="de-DE" sz="2400" dirty="0">
                <a:latin typeface="+mn-lt"/>
              </a:rPr>
            </a:br>
            <a:r>
              <a:rPr lang="de-DE" altLang="de-DE" sz="2400" dirty="0">
                <a:latin typeface="+mn-lt"/>
              </a:rPr>
              <a:t>Hauptstraße 44			    Rektorat:                   -23</a:t>
            </a:r>
            <a:br>
              <a:rPr lang="de-DE" altLang="de-DE" sz="2400" dirty="0">
                <a:latin typeface="+mn-lt"/>
              </a:rPr>
            </a:br>
            <a:r>
              <a:rPr lang="de-DE" altLang="de-DE" sz="2400" dirty="0">
                <a:latin typeface="+mn-lt"/>
              </a:rPr>
              <a:t>88483 Burgrieden			    Sekretariat:              -29</a:t>
            </a:r>
            <a:br>
              <a:rPr lang="de-DE" altLang="de-DE" sz="2400" dirty="0">
                <a:latin typeface="+mn-lt"/>
              </a:rPr>
            </a:br>
            <a:r>
              <a:rPr lang="de-DE" altLang="de-DE" sz="2400" dirty="0">
                <a:latin typeface="+mn-lt"/>
              </a:rPr>
              <a:t>					    Fax</a:t>
            </a:r>
            <a:r>
              <a:rPr lang="de-DE" altLang="de-DE" sz="2400" b="1" dirty="0">
                <a:latin typeface="+mn-lt"/>
              </a:rPr>
              <a:t>:</a:t>
            </a:r>
            <a:r>
              <a:rPr lang="de-DE" altLang="de-DE" sz="2400" dirty="0">
                <a:latin typeface="+mn-lt"/>
              </a:rPr>
              <a:t> 07392/96992   -30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2400" dirty="0">
              <a:latin typeface="+mn-lt"/>
            </a:endParaRPr>
          </a:p>
          <a:p>
            <a:pPr>
              <a:buFontTx/>
              <a:buNone/>
            </a:pPr>
            <a:r>
              <a:rPr lang="de-DE" altLang="de-DE" sz="2400" dirty="0">
                <a:latin typeface="+mn-lt"/>
              </a:rPr>
              <a:t>               </a:t>
            </a:r>
          </a:p>
          <a:p>
            <a:pPr>
              <a:buFontTx/>
              <a:buNone/>
            </a:pPr>
            <a:r>
              <a:rPr lang="de-DE" altLang="de-DE" sz="2400" b="1" dirty="0">
                <a:latin typeface="+mn-lt"/>
              </a:rPr>
              <a:t>                    Email: </a:t>
            </a:r>
            <a:r>
              <a:rPr lang="de-DE" altLang="de-DE" sz="2400" dirty="0">
                <a:latin typeface="+mn-lt"/>
              </a:rPr>
              <a:t>oliver.gutekunst@rottalschule.de</a:t>
            </a:r>
          </a:p>
          <a:p>
            <a:pPr>
              <a:buFontTx/>
              <a:buNone/>
            </a:pPr>
            <a:r>
              <a:rPr lang="de-DE" altLang="de-DE" sz="2400" dirty="0">
                <a:latin typeface="+mn-lt"/>
              </a:rPr>
              <a:t>                    </a:t>
            </a:r>
            <a:r>
              <a:rPr lang="de-DE" altLang="de-DE" sz="2400" b="1" dirty="0">
                <a:latin typeface="+mn-lt"/>
              </a:rPr>
              <a:t>Homepage:</a:t>
            </a:r>
            <a:r>
              <a:rPr lang="de-DE" altLang="de-DE" sz="2400" dirty="0">
                <a:latin typeface="+mn-lt"/>
              </a:rPr>
              <a:t> www.rottalschule.de</a:t>
            </a:r>
          </a:p>
          <a:p>
            <a:pPr>
              <a:buFontTx/>
              <a:buNone/>
            </a:pPr>
            <a:endParaRPr lang="de-DE" altLang="de-DE" sz="2400" i="1" dirty="0">
              <a:latin typeface="+mn-lt"/>
            </a:endParaRPr>
          </a:p>
          <a:p>
            <a:pPr algn="ctr">
              <a:buFontTx/>
              <a:buNone/>
            </a:pPr>
            <a:r>
              <a:rPr lang="de-DE" altLang="de-DE" sz="2400" i="1" dirty="0">
                <a:latin typeface="+mn-lt"/>
              </a:rPr>
              <a:t>Schulleiter: Oliver </a:t>
            </a:r>
            <a:r>
              <a:rPr lang="de-DE" altLang="de-DE" sz="2400" i="1" dirty="0" err="1">
                <a:latin typeface="+mn-lt"/>
              </a:rPr>
              <a:t>Gutekunst</a:t>
            </a:r>
            <a:br>
              <a:rPr lang="de-DE" altLang="de-DE" sz="2400" dirty="0">
                <a:latin typeface="+mn-lt"/>
              </a:rPr>
            </a:br>
            <a:r>
              <a:rPr lang="de-DE" altLang="de-DE" sz="2400" dirty="0">
                <a:latin typeface="+mn-lt"/>
              </a:rPr>
              <a:t>                    </a:t>
            </a:r>
          </a:p>
        </p:txBody>
      </p:sp>
      <p:cxnSp>
        <p:nvCxnSpPr>
          <p:cNvPr id="4100" name="Gerade Verbindung 2"/>
          <p:cNvCxnSpPr>
            <a:cxnSpLocks noChangeShapeType="1"/>
          </p:cNvCxnSpPr>
          <p:nvPr/>
        </p:nvCxnSpPr>
        <p:spPr bwMode="auto">
          <a:xfrm>
            <a:off x="179388" y="1773238"/>
            <a:ext cx="8713787" cy="0"/>
          </a:xfrm>
          <a:prstGeom prst="line">
            <a:avLst/>
          </a:prstGeom>
          <a:noFill/>
          <a:ln w="9525" algn="ctr">
            <a:solidFill>
              <a:schemeClr val="tx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089" y="4573420"/>
            <a:ext cx="1655986" cy="166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5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de-DE" dirty="0"/>
              <a:t>Ein Tag ohne Vorlesen ist ein verlorener Tag.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DE" dirty="0"/>
              <a:t>Achten Sie auf den Medienkonsum Ihres Kindes!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DE" dirty="0"/>
              <a:t>Bleiben Sie gelassen und genießen Sie die Zeit mit Ihrem Kind.</a:t>
            </a:r>
            <a:br>
              <a:rPr lang="de-DE" dirty="0"/>
            </a:br>
            <a:endParaRPr lang="de-DE" dirty="0"/>
          </a:p>
          <a:p>
            <a:pPr marL="624078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435280" cy="115699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Gedanken zum Schluss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113612"/>
            <a:ext cx="4624154" cy="310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944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93828" y="311239"/>
            <a:ext cx="8352928" cy="10801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de-DE" sz="7200" dirty="0">
                <a:solidFill>
                  <a:srgbClr val="0070C0"/>
                </a:solidFill>
              </a:rPr>
              <a:t>Fragen </a:t>
            </a:r>
            <a:r>
              <a:rPr lang="de-DE" sz="7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?</a:t>
            </a:r>
            <a:r>
              <a:rPr lang="de-DE" sz="7200" dirty="0">
                <a:solidFill>
                  <a:srgbClr val="0070C0"/>
                </a:solidFill>
              </a:rPr>
              <a:t> </a:t>
            </a:r>
            <a:r>
              <a:rPr lang="de-DE" sz="7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?</a:t>
            </a:r>
            <a:r>
              <a:rPr lang="de-DE" sz="7200" dirty="0">
                <a:solidFill>
                  <a:srgbClr val="0070C0"/>
                </a:solidFill>
              </a:rPr>
              <a:t> </a:t>
            </a:r>
            <a:r>
              <a:rPr lang="de-DE" sz="72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060848"/>
            <a:ext cx="7772400" cy="2016224"/>
          </a:xfrm>
        </p:spPr>
        <p:txBody>
          <a:bodyPr>
            <a:normAutofit/>
          </a:bodyPr>
          <a:lstStyle/>
          <a:p>
            <a:pPr algn="ctr"/>
            <a:r>
              <a:rPr lang="de-DE" sz="3600" dirty="0"/>
              <a:t>Bitte wenden Sie sich mit Ihren Fragen und Anliegen vertrauensvoll an die Schulleitung!</a:t>
            </a:r>
          </a:p>
          <a:p>
            <a:pPr algn="ctr"/>
            <a:endParaRPr lang="de-D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85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97768"/>
            <a:ext cx="8255544" cy="92697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/>
            <a:r>
              <a:rPr lang="de-DE" altLang="de-DE" dirty="0">
                <a:solidFill>
                  <a:srgbClr val="0070C0"/>
                </a:solidFill>
              </a:rPr>
              <a:t>Themen  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611560" y="1484784"/>
            <a:ext cx="792088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514350" indent="-514350">
              <a:spcBef>
                <a:spcPct val="30000"/>
              </a:spcBef>
              <a:spcAft>
                <a:spcPct val="30000"/>
              </a:spcAft>
              <a:buFont typeface="+mj-lt"/>
              <a:buAutoNum type="arabicPeriod"/>
            </a:pPr>
            <a:r>
              <a:rPr lang="de-DE" altLang="de-DE" sz="2800" dirty="0">
                <a:latin typeface="+mn-lt"/>
              </a:rPr>
              <a:t>Kooperation Kindergarten – Schule</a:t>
            </a:r>
          </a:p>
          <a:p>
            <a:pPr marL="514350" indent="-514350">
              <a:spcBef>
                <a:spcPct val="30000"/>
              </a:spcBef>
              <a:spcAft>
                <a:spcPct val="30000"/>
              </a:spcAft>
              <a:buFont typeface="+mj-lt"/>
              <a:buAutoNum type="arabicPeriod"/>
            </a:pPr>
            <a:r>
              <a:rPr lang="de-DE" altLang="de-DE" sz="2800" dirty="0">
                <a:latin typeface="+mn-lt"/>
              </a:rPr>
              <a:t>Schulpflicht/ Rückstellung/vorzeitige Einschulung</a:t>
            </a:r>
          </a:p>
          <a:p>
            <a:pPr marL="514350" indent="-514350">
              <a:spcBef>
                <a:spcPct val="30000"/>
              </a:spcBef>
              <a:spcAft>
                <a:spcPct val="30000"/>
              </a:spcAft>
              <a:buFont typeface="+mj-lt"/>
              <a:buAutoNum type="arabicPeriod"/>
            </a:pPr>
            <a:r>
              <a:rPr lang="de-DE" altLang="de-DE" sz="2800" dirty="0">
                <a:latin typeface="+mn-lt"/>
              </a:rPr>
              <a:t>Mein Kind kommt in die Schule</a:t>
            </a:r>
          </a:p>
          <a:p>
            <a:pPr marL="514350" indent="-514350">
              <a:spcBef>
                <a:spcPct val="30000"/>
              </a:spcBef>
              <a:spcAft>
                <a:spcPct val="30000"/>
              </a:spcAft>
              <a:buFont typeface="+mj-lt"/>
              <a:buAutoNum type="arabicPeriod"/>
            </a:pPr>
            <a:r>
              <a:rPr lang="de-DE" altLang="de-DE" sz="2800" dirty="0">
                <a:latin typeface="+mn-lt"/>
              </a:rPr>
              <a:t>Betreuungs- und Ganztagesangebote</a:t>
            </a:r>
          </a:p>
          <a:p>
            <a:pPr marL="514350" indent="-514350">
              <a:spcBef>
                <a:spcPct val="30000"/>
              </a:spcBef>
              <a:spcAft>
                <a:spcPct val="30000"/>
              </a:spcAft>
              <a:buFont typeface="+mj-lt"/>
              <a:buAutoNum type="arabicPeriod"/>
            </a:pPr>
            <a:r>
              <a:rPr lang="de-DE" altLang="de-DE" sz="2800" dirty="0">
                <a:latin typeface="+mn-lt"/>
              </a:rPr>
              <a:t>Termine</a:t>
            </a:r>
          </a:p>
          <a:p>
            <a:pPr marL="514350" indent="-514350">
              <a:spcBef>
                <a:spcPct val="30000"/>
              </a:spcBef>
              <a:spcAft>
                <a:spcPct val="30000"/>
              </a:spcAft>
              <a:buFont typeface="+mj-lt"/>
              <a:buAutoNum type="arabicPeriod"/>
            </a:pPr>
            <a:r>
              <a:rPr lang="de-DE" altLang="de-DE" sz="2800" dirty="0">
                <a:latin typeface="+mn-lt"/>
              </a:rPr>
              <a:t>Fragen</a:t>
            </a:r>
          </a:p>
        </p:txBody>
      </p:sp>
    </p:spTree>
    <p:extLst>
      <p:ext uri="{BB962C8B-B14F-4D97-AF65-F5344CB8AC3E}">
        <p14:creationId xmlns:p14="http://schemas.microsoft.com/office/powerpoint/2010/main" val="428284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leichschenkliges Dreieck 2"/>
          <p:cNvSpPr/>
          <p:nvPr/>
        </p:nvSpPr>
        <p:spPr>
          <a:xfrm rot="10800000">
            <a:off x="204649" y="2745212"/>
            <a:ext cx="8641431" cy="3853166"/>
          </a:xfrm>
          <a:prstGeom prst="triangle">
            <a:avLst>
              <a:gd name="adj" fmla="val 4983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204649" y="1628800"/>
            <a:ext cx="3744540" cy="110799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de-DE" altLang="de-DE" sz="2200" dirty="0">
                <a:latin typeface="+mn-lt"/>
                <a:cs typeface="Arial" charset="0"/>
              </a:rPr>
              <a:t>Kindergarten St. Alban </a:t>
            </a:r>
            <a:br>
              <a:rPr lang="de-DE" altLang="de-DE" sz="2200" dirty="0">
                <a:latin typeface="+mn-lt"/>
                <a:cs typeface="Arial" charset="0"/>
              </a:rPr>
            </a:br>
            <a:r>
              <a:rPr lang="de-DE" altLang="de-DE" sz="2200" dirty="0">
                <a:latin typeface="+mn-lt"/>
                <a:cs typeface="Arial" charset="0"/>
              </a:rPr>
              <a:t> Kindergarten Villa Regenbogen</a:t>
            </a: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5027329" y="1640342"/>
            <a:ext cx="3817119" cy="108491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de-DE" altLang="de-DE" sz="800" dirty="0">
              <a:cs typeface="Arial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+mn-lt"/>
                <a:cs typeface="Arial" charset="0"/>
              </a:rPr>
              <a:t>Grundschule Burgrieden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de-DE" altLang="de-DE" sz="1100" dirty="0">
              <a:cs typeface="Arial" charset="0"/>
            </a:endParaRPr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2483768" y="2758486"/>
            <a:ext cx="54006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2000" dirty="0">
                <a:latin typeface="+mn-lt"/>
                <a:cs typeface="Arial" charset="0"/>
              </a:rPr>
              <a:t>Kooperationstreffen und Austausch</a:t>
            </a:r>
            <a:br>
              <a:rPr lang="de-DE" altLang="de-DE" sz="2000" dirty="0">
                <a:latin typeface="+mn-lt"/>
                <a:cs typeface="Arial" charset="0"/>
              </a:rPr>
            </a:br>
            <a:r>
              <a:rPr lang="de-DE" altLang="de-DE" sz="2000" dirty="0">
                <a:latin typeface="+mn-lt"/>
                <a:cs typeface="Arial" charset="0"/>
              </a:rPr>
              <a:t>zwischen Erzieherinnen / Koop-Lehrerin</a:t>
            </a:r>
          </a:p>
          <a:p>
            <a:pPr>
              <a:spcBef>
                <a:spcPct val="50000"/>
              </a:spcBef>
            </a:pPr>
            <a:r>
              <a:rPr lang="de-DE" altLang="de-DE" sz="2000" dirty="0">
                <a:latin typeface="+mn-lt"/>
                <a:cs typeface="Arial" charset="0"/>
              </a:rPr>
              <a:t>Lehrerin besucht die Vorschulgruppen</a:t>
            </a:r>
          </a:p>
          <a:p>
            <a:pPr>
              <a:spcBef>
                <a:spcPct val="50000"/>
              </a:spcBef>
            </a:pPr>
            <a:r>
              <a:rPr lang="de-DE" altLang="de-DE" sz="2000" dirty="0">
                <a:latin typeface="+mn-lt"/>
                <a:cs typeface="Arial" charset="0"/>
              </a:rPr>
              <a:t>Einzelbeobachtungen (bei Bedarf)</a:t>
            </a:r>
          </a:p>
          <a:p>
            <a:pPr>
              <a:spcBef>
                <a:spcPct val="50000"/>
              </a:spcBef>
            </a:pPr>
            <a:r>
              <a:rPr lang="de-DE" altLang="de-DE" sz="2000" dirty="0">
                <a:latin typeface="+mn-lt"/>
                <a:cs typeface="Arial" charset="0"/>
              </a:rPr>
              <a:t>Vorschulkinder besuchen die Schule</a:t>
            </a:r>
          </a:p>
          <a:p>
            <a:pPr lvl="2">
              <a:spcBef>
                <a:spcPct val="50000"/>
              </a:spcBef>
            </a:pPr>
            <a:r>
              <a:rPr lang="de-DE" altLang="de-DE" sz="2000" dirty="0">
                <a:latin typeface="+mn-lt"/>
                <a:cs typeface="Arial" charset="0"/>
              </a:rPr>
              <a:t>gemeinsamer </a:t>
            </a:r>
            <a:br>
              <a:rPr lang="de-DE" altLang="de-DE" sz="2000" dirty="0">
                <a:latin typeface="+mn-lt"/>
                <a:cs typeface="Arial" charset="0"/>
              </a:rPr>
            </a:br>
            <a:r>
              <a:rPr lang="de-DE" altLang="de-DE" sz="2000" dirty="0">
                <a:latin typeface="+mn-lt"/>
                <a:cs typeface="Arial" charset="0"/>
              </a:rPr>
              <a:t>Elternabend </a:t>
            </a:r>
          </a:p>
        </p:txBody>
      </p:sp>
      <p:sp>
        <p:nvSpPr>
          <p:cNvPr id="9222" name="Titel 1"/>
          <p:cNvSpPr>
            <a:spLocks noGrp="1"/>
          </p:cNvSpPr>
          <p:nvPr>
            <p:ph type="title"/>
          </p:nvPr>
        </p:nvSpPr>
        <p:spPr>
          <a:xfrm>
            <a:off x="539552" y="260649"/>
            <a:ext cx="8281267" cy="100811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hangingPunct="1"/>
            <a:r>
              <a:rPr lang="de-DE" altLang="de-DE" sz="4000" dirty="0">
                <a:solidFill>
                  <a:srgbClr val="0070C0"/>
                </a:solidFill>
              </a:rPr>
              <a:t>Kooperation Kindergarten - Schule</a:t>
            </a:r>
          </a:p>
        </p:txBody>
      </p:sp>
    </p:spTree>
    <p:extLst>
      <p:ext uri="{BB962C8B-B14F-4D97-AF65-F5344CB8AC3E}">
        <p14:creationId xmlns:p14="http://schemas.microsoft.com/office/powerpoint/2010/main" val="165437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2000" b="1" dirty="0"/>
              <a:t>Okt./Nov./Dez.: </a:t>
            </a:r>
            <a:r>
              <a:rPr lang="de-DE" sz="2000" dirty="0"/>
              <a:t>Koop-Lehrerin besucht die Vorschulgruppen  </a:t>
            </a:r>
          </a:p>
          <a:p>
            <a:r>
              <a:rPr lang="de-DE" sz="2000" b="1" dirty="0"/>
              <a:t>Feb./ März:  </a:t>
            </a:r>
            <a:r>
              <a:rPr lang="de-DE" sz="2000" dirty="0"/>
              <a:t>Bei Bedarf Einzelbeobachtungen und Elterngespräche</a:t>
            </a:r>
          </a:p>
          <a:p>
            <a:r>
              <a:rPr lang="de-DE" sz="2000" b="1" dirty="0"/>
              <a:t>30.Jan.</a:t>
            </a:r>
            <a:r>
              <a:rPr lang="de-DE" sz="2000" dirty="0"/>
              <a:t>: Elternabend entfällt wegen Corona</a:t>
            </a:r>
          </a:p>
          <a:p>
            <a:r>
              <a:rPr lang="de-DE" sz="2000" b="1" dirty="0"/>
              <a:t>ab __ März  </a:t>
            </a:r>
            <a:r>
              <a:rPr lang="de-DE" sz="2000" dirty="0"/>
              <a:t>: schriftliche Schulanmeldung </a:t>
            </a:r>
          </a:p>
          <a:p>
            <a:r>
              <a:rPr lang="de-DE" sz="2000" b="1" dirty="0"/>
              <a:t>Mai/Juni:</a:t>
            </a:r>
            <a:r>
              <a:rPr lang="de-DE" sz="2000" dirty="0"/>
              <a:t> Koop-Lehrerin besucht die Vorschulgruppen </a:t>
            </a:r>
          </a:p>
          <a:p>
            <a:r>
              <a:rPr lang="de-DE" sz="2000" b="1" dirty="0"/>
              <a:t>Juni:</a:t>
            </a:r>
            <a:r>
              <a:rPr lang="de-DE" sz="2000" dirty="0"/>
              <a:t>  Vorschulkinder besuchen die Grundschule</a:t>
            </a:r>
          </a:p>
          <a:p>
            <a:r>
              <a:rPr lang="de-DE" sz="2000" b="1" dirty="0"/>
              <a:t>Juli:</a:t>
            </a:r>
            <a:r>
              <a:rPr lang="de-DE" sz="2000" dirty="0"/>
              <a:t> Einteilung der Klassen </a:t>
            </a:r>
            <a:br>
              <a:rPr lang="de-DE" sz="2000" dirty="0"/>
            </a:br>
            <a:r>
              <a:rPr lang="de-DE" sz="2000" dirty="0"/>
              <a:t>        Zusendung der Materialliste und Einladung zur Einschulungsfeier</a:t>
            </a:r>
          </a:p>
          <a:p>
            <a:r>
              <a:rPr lang="de-DE" sz="2000" b="1" dirty="0"/>
              <a:t>14. Sept.: </a:t>
            </a:r>
            <a:r>
              <a:rPr lang="de-DE" sz="2000" dirty="0"/>
              <a:t>1. Elternabend (vor der Einschulung)</a:t>
            </a:r>
          </a:p>
          <a:p>
            <a:r>
              <a:rPr lang="de-DE" sz="2000" b="1" dirty="0"/>
              <a:t>16. Sept.: </a:t>
            </a:r>
            <a:r>
              <a:rPr lang="de-DE" sz="2000" dirty="0"/>
              <a:t>Einschulung und 1. Schulstunde</a:t>
            </a:r>
          </a:p>
          <a:p>
            <a:r>
              <a:rPr lang="de-DE" sz="2000" b="1"/>
              <a:t>ab 20. </a:t>
            </a:r>
            <a:r>
              <a:rPr lang="de-DE" sz="2000" b="1" dirty="0"/>
              <a:t>Sept.: </a:t>
            </a:r>
            <a:r>
              <a:rPr lang="de-DE" sz="2000" dirty="0"/>
              <a:t>Kind besucht die 1. Klasse nach Stundenplan</a:t>
            </a:r>
          </a:p>
          <a:p>
            <a:endParaRPr lang="de-DE" sz="2000" dirty="0"/>
          </a:p>
          <a:p>
            <a:pPr marL="109728" indent="0">
              <a:buNone/>
            </a:pPr>
            <a:r>
              <a:rPr lang="de-DE" sz="1800" i="1" dirty="0"/>
              <a:t>            Alle Termine können aufgrund der Corona-Pandemie variieren.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Kooperationskalender / Termine</a:t>
            </a:r>
          </a:p>
        </p:txBody>
      </p:sp>
    </p:spTree>
    <p:extLst>
      <p:ext uri="{BB962C8B-B14F-4D97-AF65-F5344CB8AC3E}">
        <p14:creationId xmlns:p14="http://schemas.microsoft.com/office/powerpoint/2010/main" val="387341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3427" y="574660"/>
            <a:ext cx="8713787" cy="98213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/>
            <a:r>
              <a:rPr lang="de-DE" altLang="de-DE" dirty="0">
                <a:solidFill>
                  <a:srgbClr val="0070C0"/>
                </a:solidFill>
              </a:rPr>
              <a:t>Schulpflicht / vorzeitige Einschulung</a:t>
            </a:r>
          </a:p>
        </p:txBody>
      </p:sp>
      <p:sp>
        <p:nvSpPr>
          <p:cNvPr id="166937" name="Text Box 25"/>
          <p:cNvSpPr txBox="1">
            <a:spLocks noChangeArrowheads="1"/>
          </p:cNvSpPr>
          <p:nvPr/>
        </p:nvSpPr>
        <p:spPr bwMode="auto">
          <a:xfrm>
            <a:off x="1117600" y="2205038"/>
            <a:ext cx="185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de-DE" altLang="de-DE" sz="2400" dirty="0">
              <a:solidFill>
                <a:srgbClr val="FF0000"/>
              </a:solidFill>
            </a:endParaRP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432264" y="2060848"/>
            <a:ext cx="8208963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buNone/>
            </a:pPr>
            <a:r>
              <a:rPr lang="de-DE" altLang="de-DE" sz="2400" b="1" dirty="0"/>
              <a:t>         </a:t>
            </a:r>
            <a:r>
              <a:rPr lang="de-DE" altLang="de-DE" sz="2800" b="1" dirty="0">
                <a:latin typeface="Calibri" panose="020F0502020204030204" pitchFamily="34" charset="0"/>
              </a:rPr>
              <a:t>Schulpflicht: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de-DE" altLang="de-DE" sz="2000" dirty="0">
                <a:latin typeface="Calibri" panose="020F0502020204030204" pitchFamily="34" charset="0"/>
              </a:rPr>
              <a:t>Kinder, die bis zum </a:t>
            </a:r>
            <a:r>
              <a:rPr lang="de-DE" altLang="de-DE" sz="2000" b="1" dirty="0">
                <a:latin typeface="Calibri" panose="020F0502020204030204" pitchFamily="34" charset="0"/>
              </a:rPr>
              <a:t>31. Juli. 2021 das 6. Lebensjahr vollendet</a:t>
            </a:r>
            <a:r>
              <a:rPr lang="de-DE" altLang="de-DE" sz="2000" dirty="0">
                <a:latin typeface="Calibri" panose="020F0502020204030204" pitchFamily="34" charset="0"/>
              </a:rPr>
              <a:t> haben oder im Vorjahr  zurückgestellt wurden</a:t>
            </a:r>
          </a:p>
          <a:p>
            <a:pPr lvl="1" indent="0">
              <a:buNone/>
            </a:pPr>
            <a:endParaRPr lang="de-DE" altLang="de-DE" b="1" dirty="0">
              <a:latin typeface="Calibri" panose="020F0502020204030204" pitchFamily="34" charset="0"/>
            </a:endParaRPr>
          </a:p>
          <a:p>
            <a:pPr lvl="1" indent="0">
              <a:buNone/>
            </a:pPr>
            <a:r>
              <a:rPr lang="de-DE" altLang="de-DE" b="1" dirty="0">
                <a:latin typeface="Calibri" panose="020F0502020204030204" pitchFamily="34" charset="0"/>
              </a:rPr>
              <a:t>Vorzeitige Einschulung: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de-DE" altLang="de-DE" sz="2000" dirty="0">
                <a:latin typeface="Calibri" panose="020F0502020204030204" pitchFamily="34" charset="0"/>
              </a:rPr>
              <a:t>„Kann-Kinder“, die nach dem 1. August geboren sind,</a:t>
            </a:r>
            <a:br>
              <a:rPr lang="de-DE" altLang="de-DE" sz="2000" dirty="0">
                <a:latin typeface="Calibri" panose="020F0502020204030204" pitchFamily="34" charset="0"/>
              </a:rPr>
            </a:br>
            <a:r>
              <a:rPr lang="de-DE" altLang="de-DE" sz="2000" dirty="0">
                <a:latin typeface="Calibri" panose="020F0502020204030204" pitchFamily="34" charset="0"/>
              </a:rPr>
              <a:t>können auf Antrag der Eltern und nach Rücksprache</a:t>
            </a:r>
            <a:r>
              <a:rPr lang="de-DE" altLang="de-DE" sz="2000" b="1" dirty="0">
                <a:latin typeface="Calibri" panose="020F0502020204030204" pitchFamily="34" charset="0"/>
              </a:rPr>
              <a:t>  </a:t>
            </a:r>
            <a:r>
              <a:rPr lang="de-DE" altLang="de-DE" sz="2000" dirty="0">
                <a:latin typeface="Calibri" panose="020F0502020204030204" pitchFamily="34" charset="0"/>
              </a:rPr>
              <a:t>vorzeitig eingeschult werden. </a:t>
            </a:r>
            <a:r>
              <a:rPr lang="de-DE" sz="2000" dirty="0">
                <a:latin typeface="+mn-lt"/>
                <a:cs typeface="Arial" panose="020B0604020202020204" pitchFamily="34" charset="0"/>
              </a:rPr>
              <a:t>Über die vorzeitige Einschulung entscheidet die Schulleitung.</a:t>
            </a:r>
          </a:p>
          <a:p>
            <a:pPr lvl="1" indent="0">
              <a:buNone/>
            </a:pPr>
            <a:r>
              <a:rPr lang="de-DE" altLang="de-DE" sz="2000" dirty="0">
                <a:latin typeface="Calibri" panose="020F0502020204030204" pitchFamily="34" charset="0"/>
              </a:rPr>
              <a:t>.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endParaRPr lang="de-DE" altLang="de-DE" sz="2400" dirty="0">
              <a:latin typeface="Calibri" panose="020F0502020204030204" pitchFamily="34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92D05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73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346448" y="1628800"/>
            <a:ext cx="7797552" cy="4248472"/>
          </a:xfrm>
        </p:spPr>
        <p:txBody>
          <a:bodyPr>
            <a:no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de-DE" sz="2000" b="1" dirty="0">
                <a:cs typeface="Arial" panose="020B0604020202020204" pitchFamily="34" charset="0"/>
              </a:rPr>
              <a:t>Rückstellungen: </a:t>
            </a:r>
            <a:br>
              <a:rPr lang="de-DE" sz="2000" b="1" dirty="0">
                <a:cs typeface="Arial" panose="020B0604020202020204" pitchFamily="34" charset="0"/>
              </a:rPr>
            </a:br>
            <a:r>
              <a:rPr lang="de-DE" sz="2000" b="1" dirty="0">
                <a:cs typeface="Arial" panose="020B0604020202020204" pitchFamily="34" charset="0"/>
              </a:rPr>
              <a:t>- </a:t>
            </a:r>
            <a:r>
              <a:rPr lang="de-DE" altLang="de-DE" sz="2000" dirty="0">
                <a:latin typeface="Calibri" panose="020F0502020204030204" pitchFamily="34" charset="0"/>
              </a:rPr>
              <a:t>Kinder, die noch nicht „schulreif“ erscheinen, können </a:t>
            </a:r>
            <a:br>
              <a:rPr lang="de-DE" altLang="de-DE" sz="2000" dirty="0">
                <a:latin typeface="Calibri" panose="020F0502020204030204" pitchFamily="34" charset="0"/>
              </a:rPr>
            </a:br>
            <a:r>
              <a:rPr lang="de-DE" altLang="de-DE" sz="2000" dirty="0">
                <a:latin typeface="Calibri" panose="020F0502020204030204" pitchFamily="34" charset="0"/>
              </a:rPr>
              <a:t>  (auf Antrag bei der Schulleitung) zurückgestellt werden.</a:t>
            </a:r>
            <a:endParaRPr lang="de-DE" sz="2000" b="1" dirty="0">
              <a:cs typeface="Arial" panose="020B0604020202020204" pitchFamily="34" charset="0"/>
            </a:endParaRPr>
          </a:p>
          <a:p>
            <a:r>
              <a:rPr lang="de-DE" sz="2000" b="1" dirty="0">
                <a:cs typeface="Arial" panose="020B0604020202020204" pitchFamily="34" charset="0"/>
              </a:rPr>
              <a:t>Gründe für Rückstellungen sind</a:t>
            </a:r>
            <a:r>
              <a:rPr lang="de-DE" sz="2000" dirty="0">
                <a:cs typeface="Arial" panose="020B0604020202020204" pitchFamily="34" charset="0"/>
              </a:rPr>
              <a:t>: </a:t>
            </a:r>
            <a:br>
              <a:rPr lang="de-DE" sz="2000" dirty="0">
                <a:cs typeface="Arial" panose="020B0604020202020204" pitchFamily="34" charset="0"/>
              </a:rPr>
            </a:br>
            <a:r>
              <a:rPr lang="de-DE" sz="2000" dirty="0">
                <a:cs typeface="Arial" panose="020B0604020202020204" pitchFamily="34" charset="0"/>
              </a:rPr>
              <a:t>- das Kind ist sozial- emotional noch nicht „schulbereit“</a:t>
            </a:r>
            <a:br>
              <a:rPr lang="de-DE" sz="2000" dirty="0">
                <a:cs typeface="Arial" panose="020B0604020202020204" pitchFamily="34" charset="0"/>
              </a:rPr>
            </a:br>
            <a:r>
              <a:rPr lang="de-DE" sz="2000" dirty="0">
                <a:cs typeface="Arial" panose="020B0604020202020204" pitchFamily="34" charset="0"/>
              </a:rPr>
              <a:t>- das Kind benötigt gezielte Förderung (Logo-, Ergotherapie, </a:t>
            </a:r>
            <a:br>
              <a:rPr lang="de-DE" sz="2000" dirty="0">
                <a:cs typeface="Arial" panose="020B0604020202020204" pitchFamily="34" charset="0"/>
              </a:rPr>
            </a:br>
            <a:r>
              <a:rPr lang="de-DE" sz="2000" dirty="0">
                <a:cs typeface="Arial" panose="020B0604020202020204" pitchFamily="34" charset="0"/>
              </a:rPr>
              <a:t>   Frühförderung, Grundschulförderklasse)</a:t>
            </a:r>
          </a:p>
          <a:p>
            <a:r>
              <a:rPr lang="de-DE" sz="2000" dirty="0">
                <a:cs typeface="Arial" panose="020B0604020202020204" pitchFamily="34" charset="0"/>
              </a:rPr>
              <a:t>Besuch der </a:t>
            </a:r>
            <a:r>
              <a:rPr lang="de-DE" sz="2000" b="1" dirty="0">
                <a:cs typeface="Arial" panose="020B0604020202020204" pitchFamily="34" charset="0"/>
              </a:rPr>
              <a:t>Grundschulförderklasse</a:t>
            </a:r>
            <a:r>
              <a:rPr lang="de-DE" sz="2000" dirty="0">
                <a:cs typeface="Arial" panose="020B0604020202020204" pitchFamily="34" charset="0"/>
              </a:rPr>
              <a:t> in Laupheim </a:t>
            </a:r>
            <a:br>
              <a:rPr lang="de-DE" sz="2000" dirty="0">
                <a:cs typeface="Arial" panose="020B0604020202020204" pitchFamily="34" charset="0"/>
              </a:rPr>
            </a:br>
            <a:r>
              <a:rPr lang="de-DE" sz="2000" dirty="0">
                <a:cs typeface="Arial" panose="020B0604020202020204" pitchFamily="34" charset="0"/>
              </a:rPr>
              <a:t>(Abwechslung zwischen gezielter Förderung und Freispiel, </a:t>
            </a:r>
            <a:br>
              <a:rPr lang="de-DE" sz="2000" dirty="0">
                <a:cs typeface="Arial" panose="020B0604020202020204" pitchFamily="34" charset="0"/>
              </a:rPr>
            </a:br>
            <a:r>
              <a:rPr lang="de-DE" sz="2000" dirty="0">
                <a:cs typeface="Arial" panose="020B0604020202020204" pitchFamily="34" charset="0"/>
              </a:rPr>
              <a:t>Arbeit in Kleingruppen =&gt; Antrag über Schule)</a:t>
            </a:r>
          </a:p>
          <a:p>
            <a:r>
              <a:rPr lang="de-DE" sz="2000" dirty="0">
                <a:cs typeface="Arial" panose="020B0604020202020204" pitchFamily="34" charset="0"/>
              </a:rPr>
              <a:t>Klärung des </a:t>
            </a:r>
            <a:r>
              <a:rPr lang="de-DE" sz="2000" b="1" dirty="0">
                <a:cs typeface="Arial" panose="020B0604020202020204" pitchFamily="34" charset="0"/>
              </a:rPr>
              <a:t>Anspruchs auf ein sonderpädagogisches Bildungsangebot</a:t>
            </a:r>
            <a:r>
              <a:rPr lang="de-DE" sz="2000" dirty="0">
                <a:cs typeface="Arial" panose="020B0604020202020204" pitchFamily="34" charset="0"/>
              </a:rPr>
              <a:t> (bis spätestens 1. Februar 2020</a:t>
            </a:r>
            <a:r>
              <a:rPr lang="de-DE" sz="2000" dirty="0"/>
              <a:t>) </a:t>
            </a:r>
          </a:p>
          <a:p>
            <a:r>
              <a:rPr lang="de-DE" sz="2000" b="1" dirty="0">
                <a:cs typeface="Arial" panose="020B0604020202020204" pitchFamily="34" charset="0"/>
              </a:rPr>
              <a:t>Inklusive Beschulung</a:t>
            </a:r>
            <a:r>
              <a:rPr lang="de-DE" sz="2000" dirty="0">
                <a:cs typeface="Arial" panose="020B0604020202020204" pitchFamily="34" charset="0"/>
              </a:rPr>
              <a:t> / </a:t>
            </a:r>
            <a:r>
              <a:rPr lang="de-DE" sz="2000" b="1" dirty="0">
                <a:cs typeface="Arial" panose="020B0604020202020204" pitchFamily="34" charset="0"/>
              </a:rPr>
              <a:t>Besuch eines SBBZ</a:t>
            </a:r>
            <a:r>
              <a:rPr lang="de-DE" sz="2000" dirty="0">
                <a:cs typeface="Arial" panose="020B0604020202020204" pitchFamily="34" charset="0"/>
              </a:rPr>
              <a:t> (solange wie nötig)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3813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Rückstellung/Grundschulförderklasse/ sonderpädagogisches Bildungsangebot</a:t>
            </a:r>
          </a:p>
        </p:txBody>
      </p:sp>
    </p:spTree>
    <p:extLst>
      <p:ext uri="{BB962C8B-B14F-4D97-AF65-F5344CB8AC3E}">
        <p14:creationId xmlns:p14="http://schemas.microsoft.com/office/powerpoint/2010/main" val="376707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eck 21"/>
          <p:cNvSpPr/>
          <p:nvPr/>
        </p:nvSpPr>
        <p:spPr>
          <a:xfrm>
            <a:off x="1083246" y="3123406"/>
            <a:ext cx="7377186" cy="1097682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Voraussetzungen</a:t>
            </a:r>
          </a:p>
        </p:txBody>
      </p:sp>
      <p:sp>
        <p:nvSpPr>
          <p:cNvPr id="25" name="Rechteck 24"/>
          <p:cNvSpPr/>
          <p:nvPr/>
        </p:nvSpPr>
        <p:spPr>
          <a:xfrm>
            <a:off x="1083246" y="4221088"/>
            <a:ext cx="7377186" cy="1872208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2302382" y="3733801"/>
            <a:ext cx="2487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1800" i="1" dirty="0"/>
              <a:t> </a:t>
            </a: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2987369" y="4347542"/>
            <a:ext cx="3366114" cy="430887"/>
          </a:xfrm>
          <a:prstGeom prst="rect">
            <a:avLst/>
          </a:prstGeom>
          <a:solidFill>
            <a:srgbClr val="FFCC66"/>
          </a:solidFill>
          <a:ln/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2200" b="1" dirty="0">
                <a:solidFill>
                  <a:srgbClr val="0000FF"/>
                </a:solidFill>
                <a:latin typeface="+mn-lt"/>
              </a:rPr>
              <a:t>Sozial-emotionaler Bereich</a:t>
            </a:r>
          </a:p>
        </p:txBody>
      </p:sp>
      <p:sp>
        <p:nvSpPr>
          <p:cNvPr id="19" name="AutoShape 31"/>
          <p:cNvSpPr>
            <a:spLocks noChangeArrowheads="1"/>
          </p:cNvSpPr>
          <p:nvPr/>
        </p:nvSpPr>
        <p:spPr bwMode="auto">
          <a:xfrm>
            <a:off x="1083246" y="1412776"/>
            <a:ext cx="7377186" cy="1710630"/>
          </a:xfrm>
          <a:prstGeom prst="triangle">
            <a:avLst>
              <a:gd name="adj" fmla="val 48292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de-DE" altLang="de-DE" sz="2000" dirty="0">
              <a:latin typeface="+mn-lt"/>
            </a:endParaRPr>
          </a:p>
        </p:txBody>
      </p:sp>
      <p:sp>
        <p:nvSpPr>
          <p:cNvPr id="7" name="Text Box 37"/>
          <p:cNvSpPr txBox="1">
            <a:spLocks noChangeArrowheads="1"/>
          </p:cNvSpPr>
          <p:nvPr/>
        </p:nvSpPr>
        <p:spPr bwMode="auto">
          <a:xfrm>
            <a:off x="3401076" y="3239040"/>
            <a:ext cx="2570448" cy="430887"/>
          </a:xfrm>
          <a:prstGeom prst="rect">
            <a:avLst/>
          </a:prstGeom>
          <a:solidFill>
            <a:srgbClr val="99FF99"/>
          </a:solidFill>
          <a:ln>
            <a:solidFill>
              <a:srgbClr val="CCFFCC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2200" b="1" dirty="0">
                <a:solidFill>
                  <a:srgbClr val="0000FF"/>
                </a:solidFill>
                <a:latin typeface="+mn-lt"/>
              </a:rPr>
              <a:t>Motorischer Bereich</a:t>
            </a:r>
          </a:p>
        </p:txBody>
      </p:sp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3508392" y="1983421"/>
            <a:ext cx="2323970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2200" b="1" dirty="0">
                <a:solidFill>
                  <a:srgbClr val="0000FF"/>
                </a:solidFill>
                <a:latin typeface="+mn-lt"/>
              </a:rPr>
              <a:t>Kognitiver Bereich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763688" y="3742340"/>
            <a:ext cx="65527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1800" i="1" dirty="0">
                <a:latin typeface="+mn-lt"/>
              </a:rPr>
              <a:t>Feinmotorik, Grobmotorik, körperliche Belastbarkeit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670095" y="2469393"/>
            <a:ext cx="425308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1800" i="1" dirty="0"/>
              <a:t>Sprache, Mengenerfassung, </a:t>
            </a:r>
            <a:r>
              <a:rPr lang="de-DE" i="1" dirty="0"/>
              <a:t>Wissen, Aufgabenverständnis, Denk-/Merkfähigkeit, </a:t>
            </a:r>
            <a:endParaRPr lang="de-DE" sz="1800" i="1" dirty="0"/>
          </a:p>
        </p:txBody>
      </p:sp>
      <p:sp>
        <p:nvSpPr>
          <p:cNvPr id="11" name="Textfeld 10"/>
          <p:cNvSpPr txBox="1"/>
          <p:nvPr/>
        </p:nvSpPr>
        <p:spPr>
          <a:xfrm>
            <a:off x="1259633" y="4787911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/>
              <a:t>Ausdauer, Konzentration, Selbständigkeit, Motivation, Lernbereitschaft</a:t>
            </a:r>
            <a:r>
              <a:rPr lang="de-DE" sz="1800" i="1" dirty="0"/>
              <a:t>, Kritikfähigkeit, </a:t>
            </a:r>
            <a:r>
              <a:rPr lang="de-DE" i="1" dirty="0"/>
              <a:t>Sozialverhalten, emotionale Stabilität </a:t>
            </a:r>
            <a:r>
              <a:rPr lang="de-DE" sz="1800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2673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560840" cy="936104"/>
          </a:xfrm>
          <a:solidFill>
            <a:srgbClr val="FFCC66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de-DE" sz="2700" dirty="0">
                <a:solidFill>
                  <a:srgbClr val="0070C0"/>
                </a:solidFill>
              </a:rPr>
              <a:t>Damit der Start gut gelingt 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sz="3600" dirty="0">
                <a:solidFill>
                  <a:srgbClr val="0070C0"/>
                </a:solidFill>
              </a:rPr>
              <a:t>Sozial-/emotionale Voraussetzungen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799"/>
            <a:ext cx="4040188" cy="546075"/>
          </a:xfrm>
        </p:spPr>
        <p:txBody>
          <a:bodyPr/>
          <a:lstStyle/>
          <a:p>
            <a:r>
              <a:rPr lang="de-DE" dirty="0"/>
              <a:t>Mein Kind ...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95536" y="2204864"/>
            <a:ext cx="4176464" cy="4176464"/>
          </a:xfrm>
        </p:spPr>
        <p:txBody>
          <a:bodyPr>
            <a:normAutofit/>
          </a:bodyPr>
          <a:lstStyle/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freut sich auf die Schule</a:t>
            </a:r>
          </a:p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kann sich längere Zeit konzentrieren und beschäftigen</a:t>
            </a:r>
          </a:p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kann mit Misserfolgen umgehen </a:t>
            </a:r>
          </a:p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kann zuhören (versteht Aufgaben)</a:t>
            </a:r>
          </a:p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kann auch etwas alleine erledigen</a:t>
            </a:r>
          </a:p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kann Bedürfnisse zurückstellen</a:t>
            </a:r>
          </a:p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kann sich in eine Gruppe einfügen  und Kontakt aufnehmen</a:t>
            </a:r>
          </a:p>
          <a:p>
            <a:pPr marL="457200" indent="-457200">
              <a:spcBef>
                <a:spcPct val="0"/>
              </a:spcBef>
            </a:pPr>
            <a:r>
              <a:rPr lang="de-DE" altLang="de-DE" sz="2000" dirty="0"/>
              <a:t>kann Umgangs-/ Gesprächsregeln einhalten</a:t>
            </a:r>
          </a:p>
          <a:p>
            <a:pPr marL="457200" indent="-457200">
              <a:spcBef>
                <a:spcPct val="0"/>
              </a:spcBef>
            </a:pPr>
            <a:endParaRPr lang="de-DE" altLang="de-DE" sz="2000" dirty="0"/>
          </a:p>
          <a:p>
            <a:pPr marL="457200" indent="-457200">
              <a:spcBef>
                <a:spcPct val="0"/>
              </a:spcBef>
            </a:pPr>
            <a:endParaRPr lang="de-DE" altLang="de-DE" sz="2000" dirty="0"/>
          </a:p>
          <a:p>
            <a:pPr marL="457200" indent="-457200">
              <a:spcBef>
                <a:spcPct val="0"/>
              </a:spcBef>
              <a:buFont typeface="+mj-lt"/>
              <a:buAutoNum type="arabicPeriod"/>
            </a:pPr>
            <a:endParaRPr lang="de-DE" altLang="de-DE" sz="2000" dirty="0"/>
          </a:p>
          <a:p>
            <a:pPr marL="457200" indent="-457200">
              <a:spcBef>
                <a:spcPct val="0"/>
              </a:spcBef>
              <a:buFont typeface="+mj-lt"/>
              <a:buAutoNum type="arabicPeriod"/>
            </a:pPr>
            <a:endParaRPr lang="de-DE" altLang="de-DE" sz="2000" dirty="0"/>
          </a:p>
          <a:p>
            <a:pPr marL="457200" indent="-457200">
              <a:spcBef>
                <a:spcPct val="0"/>
              </a:spcBef>
              <a:buFont typeface="+mj-lt"/>
              <a:buAutoNum type="arabicPeriod"/>
            </a:pPr>
            <a:endParaRPr lang="de-DE" altLang="de-DE" sz="2000" dirty="0"/>
          </a:p>
          <a:p>
            <a:pPr marL="457200" indent="-457200">
              <a:spcBef>
                <a:spcPct val="0"/>
              </a:spcBef>
              <a:buFont typeface="+mj-lt"/>
              <a:buAutoNum type="arabicPeriod"/>
            </a:pPr>
            <a:endParaRPr lang="de-DE" altLang="de-DE" sz="2000" dirty="0"/>
          </a:p>
          <a:p>
            <a:pPr marL="457200" indent="-457200">
              <a:spcBef>
                <a:spcPct val="0"/>
              </a:spcBef>
              <a:buFont typeface="+mj-lt"/>
              <a:buAutoNum type="arabicPeriod"/>
            </a:pPr>
            <a:endParaRPr lang="de-DE" altLang="de-DE" sz="2000" dirty="0"/>
          </a:p>
          <a:p>
            <a:pPr algn="ctr">
              <a:spcBef>
                <a:spcPct val="0"/>
              </a:spcBef>
              <a:buFontTx/>
              <a:buNone/>
            </a:pPr>
            <a:endParaRPr lang="de-DE" altLang="de-DE" dirty="0"/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72000" y="1631533"/>
            <a:ext cx="4041775" cy="501323"/>
          </a:xfrm>
        </p:spPr>
        <p:txBody>
          <a:bodyPr>
            <a:normAutofit fontScale="92500"/>
          </a:bodyPr>
          <a:lstStyle/>
          <a:p>
            <a:r>
              <a:rPr lang="de-DE" dirty="0"/>
              <a:t>Wie kann ich mein Kind fördern…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72000" y="2276872"/>
            <a:ext cx="4320480" cy="4320480"/>
          </a:xfrm>
        </p:spPr>
        <p:txBody>
          <a:bodyPr>
            <a:normAutofit/>
          </a:bodyPr>
          <a:lstStyle/>
          <a:p>
            <a:r>
              <a:rPr lang="de-DE" sz="2000" b="1" dirty="0"/>
              <a:t>3 Z</a:t>
            </a:r>
            <a:r>
              <a:rPr lang="de-DE" sz="2000" dirty="0"/>
              <a:t>: </a:t>
            </a:r>
            <a:r>
              <a:rPr lang="de-DE" sz="2000" b="1" dirty="0"/>
              <a:t>Z</a:t>
            </a:r>
            <a:r>
              <a:rPr lang="de-DE" sz="2000" dirty="0"/>
              <a:t>eit, </a:t>
            </a:r>
            <a:r>
              <a:rPr lang="de-DE" sz="2000" b="1" dirty="0"/>
              <a:t>Z</a:t>
            </a:r>
            <a:r>
              <a:rPr lang="de-DE" sz="2000" dirty="0"/>
              <a:t>uwendung, </a:t>
            </a:r>
            <a:r>
              <a:rPr lang="de-DE" sz="2000" b="1" dirty="0"/>
              <a:t>Z</a:t>
            </a:r>
            <a:r>
              <a:rPr lang="de-DE" sz="2000" dirty="0"/>
              <a:t>utrauen </a:t>
            </a:r>
          </a:p>
          <a:p>
            <a:r>
              <a:rPr lang="de-DE" sz="2000" dirty="0"/>
              <a:t>positiv auf Schule einstimmen</a:t>
            </a:r>
          </a:p>
          <a:p>
            <a:r>
              <a:rPr lang="de-DE" sz="2000" dirty="0"/>
              <a:t>Spiele spielen (gewinnen/ verlieren, Spiele zu Ende spielen)</a:t>
            </a:r>
          </a:p>
          <a:p>
            <a:r>
              <a:rPr lang="de-DE" sz="2000" dirty="0"/>
              <a:t>vorlesen</a:t>
            </a:r>
          </a:p>
          <a:p>
            <a:r>
              <a:rPr lang="de-DE" sz="2000" dirty="0"/>
              <a:t>kleine Aufgaben übernehmen</a:t>
            </a:r>
            <a:br>
              <a:rPr lang="de-DE" sz="2000" dirty="0"/>
            </a:br>
            <a:r>
              <a:rPr lang="de-DE" sz="2000" dirty="0"/>
              <a:t>(Tisch decken, etwas einräumen…)</a:t>
            </a:r>
          </a:p>
          <a:p>
            <a:r>
              <a:rPr lang="de-DE" sz="2000" dirty="0"/>
              <a:t>aufräumen helfen</a:t>
            </a:r>
          </a:p>
          <a:p>
            <a:r>
              <a:rPr lang="de-DE" sz="2000" dirty="0"/>
              <a:t>Verhalten im Straßenverkehr einüben</a:t>
            </a:r>
          </a:p>
          <a:p>
            <a:r>
              <a:rPr lang="de-DE" sz="2000" dirty="0"/>
              <a:t>geregelter Tagesablauf, Rituale</a:t>
            </a:r>
          </a:p>
          <a:p>
            <a:r>
              <a:rPr lang="de-DE" sz="2000" dirty="0"/>
              <a:t>wenige, aber klare Regeln </a:t>
            </a:r>
          </a:p>
          <a:p>
            <a:endParaRPr lang="de-DE" sz="2000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904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859216" cy="994122"/>
          </a:xfrm>
          <a:solidFill>
            <a:srgbClr val="CCFFCC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de-DE" sz="2700" dirty="0">
                <a:solidFill>
                  <a:srgbClr val="0070C0"/>
                </a:solidFill>
              </a:rPr>
              <a:t>Damit der Start gut gelingt 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sz="3200" dirty="0">
                <a:solidFill>
                  <a:srgbClr val="0070C0"/>
                </a:solidFill>
              </a:rPr>
              <a:t>Motorische Voraussetzungen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700807"/>
            <a:ext cx="4040188" cy="474067"/>
          </a:xfrm>
        </p:spPr>
        <p:txBody>
          <a:bodyPr/>
          <a:lstStyle/>
          <a:p>
            <a:r>
              <a:rPr lang="de-DE" dirty="0"/>
              <a:t>Mein Kind kann...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544" y="2276872"/>
            <a:ext cx="4040188" cy="4176464"/>
          </a:xfrm>
        </p:spPr>
        <p:txBody>
          <a:bodyPr>
            <a:normAutofit/>
          </a:bodyPr>
          <a:lstStyle/>
          <a:p>
            <a:r>
              <a:rPr lang="de-DE" sz="2200" dirty="0"/>
              <a:t>sich selbst an- und ausziehen</a:t>
            </a:r>
          </a:p>
          <a:p>
            <a:r>
              <a:rPr lang="de-DE" sz="2200" dirty="0"/>
              <a:t>alleine zur Toilette gehen/Händewaschen</a:t>
            </a:r>
          </a:p>
          <a:p>
            <a:r>
              <a:rPr lang="de-DE" sz="2200" dirty="0"/>
              <a:t>seinen Namen schreiben (Großbuchstaben) </a:t>
            </a:r>
          </a:p>
          <a:p>
            <a:r>
              <a:rPr lang="de-DE" sz="2200" dirty="0"/>
              <a:t>mit Stiften, Kleber und Schere umgehen</a:t>
            </a:r>
          </a:p>
          <a:p>
            <a:r>
              <a:rPr lang="de-DE" sz="2200" dirty="0"/>
              <a:t>den Stift richtig halten</a:t>
            </a:r>
            <a:br>
              <a:rPr lang="de-DE" sz="2200" dirty="0"/>
            </a:br>
            <a:r>
              <a:rPr lang="de-DE" sz="2200" dirty="0"/>
              <a:t>(Zweifingergriff + Mittelfinger stützt)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lvl="1"/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716015" y="1711929"/>
            <a:ext cx="3970785" cy="492935"/>
          </a:xfrm>
        </p:spPr>
        <p:txBody>
          <a:bodyPr>
            <a:normAutofit fontScale="85000" lnSpcReduction="10000"/>
          </a:bodyPr>
          <a:lstStyle/>
          <a:p>
            <a:r>
              <a:rPr lang="de-DE" dirty="0"/>
              <a:t>Wie kann ich mein Kind fördern …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35394" y="2276872"/>
            <a:ext cx="4498975" cy="3951288"/>
          </a:xfrm>
        </p:spPr>
        <p:txBody>
          <a:bodyPr/>
          <a:lstStyle/>
          <a:p>
            <a:r>
              <a:rPr lang="de-DE" sz="2200" dirty="0"/>
              <a:t>Schuhe binden</a:t>
            </a:r>
          </a:p>
          <a:p>
            <a:r>
              <a:rPr lang="de-DE" sz="2200" dirty="0"/>
              <a:t>Fahrrad/Roller … fahren</a:t>
            </a:r>
          </a:p>
          <a:p>
            <a:r>
              <a:rPr lang="de-DE" sz="2200" dirty="0"/>
              <a:t>Seilspringen</a:t>
            </a:r>
          </a:p>
          <a:p>
            <a:r>
              <a:rPr lang="de-DE" sz="2200" dirty="0"/>
              <a:t>balancieren</a:t>
            </a:r>
          </a:p>
          <a:p>
            <a:r>
              <a:rPr lang="de-DE" sz="2200" dirty="0"/>
              <a:t>basteln</a:t>
            </a:r>
            <a:br>
              <a:rPr lang="de-DE" sz="2200" dirty="0"/>
            </a:br>
            <a:r>
              <a:rPr lang="de-DE" sz="2200" dirty="0"/>
              <a:t>(</a:t>
            </a:r>
            <a:r>
              <a:rPr lang="de-DE" sz="2200" i="1" dirty="0"/>
              <a:t>malen, kleben, schneiden</a:t>
            </a:r>
            <a:r>
              <a:rPr lang="de-DE" sz="2200" dirty="0"/>
              <a:t>)</a:t>
            </a:r>
          </a:p>
          <a:p>
            <a:r>
              <a:rPr lang="de-DE" sz="2200" dirty="0"/>
              <a:t>Geschicklichkeitsspiele</a:t>
            </a:r>
            <a:br>
              <a:rPr lang="de-DE" sz="2200" dirty="0"/>
            </a:br>
            <a:r>
              <a:rPr lang="de-DE" sz="2200" dirty="0"/>
              <a:t>(</a:t>
            </a:r>
            <a:r>
              <a:rPr lang="de-DE" sz="2200" i="1" dirty="0"/>
              <a:t>Mikado, Packesel</a:t>
            </a:r>
            <a:r>
              <a:rPr lang="de-DE" sz="2200" dirty="0"/>
              <a:t>)</a:t>
            </a:r>
          </a:p>
          <a:p>
            <a:r>
              <a:rPr lang="de-DE" sz="2200" dirty="0"/>
              <a:t>Klatsch/Hüpfspiele</a:t>
            </a:r>
          </a:p>
          <a:p>
            <a:r>
              <a:rPr lang="de-DE" sz="2200" dirty="0"/>
              <a:t>Sportverein besuchen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308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725</Words>
  <Application>Microsoft Office PowerPoint</Application>
  <PresentationFormat>Bildschirmpräsentation (4:3)</PresentationFormat>
  <Paragraphs>200</Paragraphs>
  <Slides>16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5" baseType="lpstr">
      <vt:lpstr>ＭＳ Ｐゴシック</vt:lpstr>
      <vt:lpstr>ABeeZee</vt:lpstr>
      <vt:lpstr>Arial</vt:lpstr>
      <vt:lpstr>Calibri</vt:lpstr>
      <vt:lpstr>Verdana</vt:lpstr>
      <vt:lpstr>Wingdings</vt:lpstr>
      <vt:lpstr>Wingdings 2</vt:lpstr>
      <vt:lpstr>Wingdings 3</vt:lpstr>
      <vt:lpstr>Deimos</vt:lpstr>
      <vt:lpstr>Grundschule Burgrieden</vt:lpstr>
      <vt:lpstr>Themen  </vt:lpstr>
      <vt:lpstr>Kooperation Kindergarten - Schule</vt:lpstr>
      <vt:lpstr>Kooperationskalender / Termine</vt:lpstr>
      <vt:lpstr>Schulpflicht / vorzeitige Einschulung</vt:lpstr>
      <vt:lpstr>Rückstellung/Grundschulförderklasse/ sonderpädagogisches Bildungsangebot</vt:lpstr>
      <vt:lpstr>Voraussetzungen</vt:lpstr>
      <vt:lpstr>Damit der Start gut gelingt  Sozial-/emotionale Voraussetzungen </vt:lpstr>
      <vt:lpstr>Damit der Start gut gelingt  Motorische Voraussetzungen</vt:lpstr>
      <vt:lpstr>Damit der Start gut gelingt Kognitive Voraussetzungen</vt:lpstr>
      <vt:lpstr>Das sollten Sie beachten: </vt:lpstr>
      <vt:lpstr>Betreuungs-/Ganztagesangebot</vt:lpstr>
      <vt:lpstr>Schulanmeldung</vt:lpstr>
      <vt:lpstr>Schuladresse</vt:lpstr>
      <vt:lpstr>Gedanken zum Schluss</vt:lpstr>
      <vt:lpstr>Fragen ? ?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C.Glück</dc:creator>
  <cp:lastModifiedBy>Oliver Gutekunst</cp:lastModifiedBy>
  <cp:revision>79</cp:revision>
  <cp:lastPrinted>2019-01-17T17:10:03Z</cp:lastPrinted>
  <dcterms:created xsi:type="dcterms:W3CDTF">2018-12-27T18:59:24Z</dcterms:created>
  <dcterms:modified xsi:type="dcterms:W3CDTF">2021-03-04T11:42:29Z</dcterms:modified>
</cp:coreProperties>
</file>